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9853A6B-866F-4FC8-B0A7-6A1274FD6E4E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CF1BF97-572E-4C59-A323-6A95567DABF9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EAFDE6E-0B26-4EB8-9E45-A7E1B6D76320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9E18436-0527-419D-92F8-8506A9D1A0FA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02DEA1-BA67-4D6B-8541-655D8B22EB53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AEF2611-A5F1-4B0A-A4F2-D59B3EA098B1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D925E67-5B6B-4A25-BEC6-31FF3E780A56}" type="datetime1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1A7C44D-0779-47A0-B29F-A4C15C8891B7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5B6A2A3-6423-4876-A70F-7DC0C7A5009A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B9DCEB2-1FDA-4A22-B36B-F3376ECEB7BA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9AC9F7-CF8F-4E5B-B191-00235D0BC3C6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4BD46-7D82-4F67-B967-4B3577F328D8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hyperlink" Target="https://mos-medsestra.ru/" TargetMode="External"/><Relationship Id="rId14" Type="http://schemas.openxmlformats.org/officeDocument/2006/relationships/hyperlink" Target="https://www.medwork.ru/" TargetMode="External"/><Relationship Id="rId15" Type="http://schemas.openxmlformats.org/officeDocument/2006/relationships/hyperlink" Target="https://www.healthwaters.ru/" TargetMode="External"/><Relationship Id="rId16" Type="http://schemas.openxmlformats.org/officeDocument/2006/relationships/hyperlink" Target="https://www.sechenov.ru/univers/structure/institute/institut-elektronnogo-meditsinskogo-obrazovaniya/podrazdeleniya/praxi/" TargetMode="External"/><Relationship Id="rId17" Type="http://schemas.openxmlformats.org/officeDocument/2006/relationships/hyperlink" Target="https://doverierehab.ru/" TargetMode="External"/><Relationship Id="rId18" Type="http://schemas.openxmlformats.org/officeDocument/2006/relationships/hyperlink" Target="http://npkmedex.ru/" TargetMode="External"/><Relationship Id="rId19" Type="http://schemas.openxmlformats.org/officeDocument/2006/relationships/hyperlink" Target="https://dema-med.ru/" TargetMode="External"/><Relationship Id="rId20" Type="http://schemas.openxmlformats.org/officeDocument/2006/relationships/hyperlink" Target="https://www.sintomed.ru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www.armed.ru/" TargetMode="External"/><Relationship Id="rId6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 hidden="0"/>
          <p:cNvSpPr/>
          <p:nvPr isPhoto="0" userDrawn="0"/>
        </p:nvSpPr>
        <p:spPr bwMode="auto">
          <a:xfrm>
            <a:off x="1118607" y="4733725"/>
            <a:ext cx="9966960" cy="89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>
                <a:ln w="0"/>
                <a:solidFill>
                  <a:srgbClr val="0F808A"/>
                </a:solidFill>
                <a:latin typeface="Arial Black"/>
                <a:ea typeface="+mj-ea"/>
                <a:cs typeface="+mj-cs"/>
              </a:rPr>
              <a:t>Пост-релиз</a:t>
            </a:r>
            <a:endParaRPr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>
                <a:ln w="0"/>
                <a:solidFill>
                  <a:srgbClr val="0F808A"/>
                </a:solidFill>
                <a:latin typeface="Arial Black"/>
                <a:ea typeface="+mj-ea"/>
                <a:cs typeface="+mj-cs"/>
              </a:rPr>
              <a:t>Итоги форума</a:t>
            </a:r>
            <a:endParaRPr lang="ru-RU" sz="3200">
              <a:ln w="0"/>
              <a:solidFill>
                <a:srgbClr val="0F808A"/>
              </a:solidFill>
              <a:latin typeface="Arial Black"/>
              <a:ea typeface="+mj-ea"/>
              <a:cs typeface="+mj-cs"/>
            </a:endParaRPr>
          </a:p>
        </p:txBody>
      </p:sp>
      <p:pic>
        <p:nvPicPr>
          <p:cNvPr id="5" name="Рисунок 23" hidden="0"/>
          <p:cNvPicPr>
            <a:picLocks noChangeAspect="1"/>
          </p:cNvPicPr>
          <p:nvPr isPhoto="0" userDrawn="0"/>
        </p:nvPicPr>
        <p:blipFill>
          <a:blip r:embed="rId2"/>
          <a:srcRect l="0" t="0" r="1" b="19597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6" name="Прямоугольник 27" hidden="0"/>
          <p:cNvSpPr/>
          <p:nvPr isPhoto="0" userDrawn="0"/>
        </p:nvSpPr>
        <p:spPr bwMode="auto">
          <a:xfrm>
            <a:off x="4614704" y="2868772"/>
            <a:ext cx="2957512" cy="1560315"/>
          </a:xfrm>
          <a:prstGeom prst="rect">
            <a:avLst/>
          </a:prstGeom>
          <a:solidFill>
            <a:srgbClr val="0F808A"/>
          </a:solidFill>
          <a:ln>
            <a:solidFill>
              <a:srgbClr val="65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600">
                <a:latin typeface="Arial Black"/>
              </a:rPr>
              <a:t>2021</a:t>
            </a:r>
            <a:endParaRPr/>
          </a:p>
        </p:txBody>
      </p:sp>
      <p:pic>
        <p:nvPicPr>
          <p:cNvPr id="7" name="Рисунок 2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698787" y="5900625"/>
            <a:ext cx="2964247" cy="504627"/>
          </a:xfrm>
          <a:prstGeom prst="rect">
            <a:avLst/>
          </a:prstGeom>
        </p:spPr>
      </p:pic>
      <p:pic>
        <p:nvPicPr>
          <p:cNvPr id="8" name="Рисунок 2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25979" y="5903687"/>
            <a:ext cx="1075443" cy="562539"/>
          </a:xfrm>
          <a:prstGeom prst="rect">
            <a:avLst/>
          </a:prstGeom>
        </p:spPr>
      </p:pic>
      <p:pic>
        <p:nvPicPr>
          <p:cNvPr id="9" name="Рисунок 30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0674455" y="5932238"/>
            <a:ext cx="1071503" cy="562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10" y="1079294"/>
            <a:ext cx="11454299" cy="5660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>
                <a:solidFill>
                  <a:srgbClr val="0F808A"/>
                </a:solidFill>
                <a:latin typeface="Arial Black"/>
              </a:rPr>
              <a:t>Соорганизатор и партнёры</a:t>
            </a:r>
            <a:endParaRPr lang="ru-RU" sz="4800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pic>
        <p:nvPicPr>
          <p:cNvPr id="10" name="Объект 5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5"/>
          <a:stretch/>
        </p:blipFill>
        <p:spPr bwMode="auto">
          <a:xfrm>
            <a:off x="1630395" y="4541771"/>
            <a:ext cx="1703006" cy="442782"/>
          </a:xfrm>
          <a:prstGeom prst="rect">
            <a:avLst/>
          </a:prstGeom>
        </p:spPr>
      </p:pic>
      <p:pic>
        <p:nvPicPr>
          <p:cNvPr id="11" name="Рисунок 6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092239" y="2357151"/>
            <a:ext cx="1703006" cy="630112"/>
          </a:xfrm>
          <a:prstGeom prst="rect">
            <a:avLst/>
          </a:prstGeom>
        </p:spPr>
      </p:pic>
      <p:pic>
        <p:nvPicPr>
          <p:cNvPr id="12" name="Рисунок 7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9013323" y="2260691"/>
            <a:ext cx="1703006" cy="732293"/>
          </a:xfrm>
          <a:prstGeom prst="rect">
            <a:avLst/>
          </a:prstGeom>
        </p:spPr>
      </p:pic>
      <p:pic>
        <p:nvPicPr>
          <p:cNvPr id="13" name="Рисунок 8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6468455" y="4422561"/>
            <a:ext cx="1703007" cy="561993"/>
          </a:xfrm>
          <a:prstGeom prst="rect">
            <a:avLst/>
          </a:prstGeom>
        </p:spPr>
      </p:pic>
      <p:pic>
        <p:nvPicPr>
          <p:cNvPr id="14" name="Рисунок 9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1630395" y="2357151"/>
            <a:ext cx="1871658" cy="506907"/>
          </a:xfrm>
          <a:prstGeom prst="rect">
            <a:avLst/>
          </a:prstGeom>
        </p:spPr>
      </p:pic>
      <p:pic>
        <p:nvPicPr>
          <p:cNvPr id="15" name="Рисунок 14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6537985" y="2314576"/>
            <a:ext cx="1703004" cy="715262"/>
          </a:xfrm>
          <a:prstGeom prst="rect">
            <a:avLst/>
          </a:prstGeom>
        </p:spPr>
      </p:pic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11"/>
          <a:stretch/>
        </p:blipFill>
        <p:spPr bwMode="auto">
          <a:xfrm>
            <a:off x="9013321" y="4600526"/>
            <a:ext cx="1703008" cy="306541"/>
          </a:xfrm>
          <a:prstGeom prst="rect">
            <a:avLst/>
          </a:prstGeom>
        </p:spPr>
      </p:pic>
      <p:pic>
        <p:nvPicPr>
          <p:cNvPr id="17" name="Рисунок 16" hidden="0"/>
          <p:cNvPicPr>
            <a:picLocks noChangeAspect="1"/>
          </p:cNvPicPr>
          <p:nvPr isPhoto="0" userDrawn="0"/>
        </p:nvPicPr>
        <p:blipFill>
          <a:blip r:embed="rId12"/>
          <a:stretch/>
        </p:blipFill>
        <p:spPr bwMode="auto">
          <a:xfrm>
            <a:off x="4007913" y="4422560"/>
            <a:ext cx="1703007" cy="561993"/>
          </a:xfrm>
          <a:prstGeom prst="rect">
            <a:avLst/>
          </a:prstGeom>
        </p:spPr>
      </p:pic>
      <p:sp>
        <p:nvSpPr>
          <p:cNvPr id="18" name="TextBox 18" hidden="0"/>
          <p:cNvSpPr txBox="1"/>
          <p:nvPr isPhoto="0" userDrawn="0"/>
        </p:nvSpPr>
        <p:spPr bwMode="auto">
          <a:xfrm>
            <a:off x="1864885" y="2916701"/>
            <a:ext cx="139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соорганизатор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19" name="TextBox 19" hidden="0"/>
          <p:cNvSpPr txBox="1"/>
          <p:nvPr isPhoto="0" userDrawn="0"/>
        </p:nvSpPr>
        <p:spPr bwMode="auto">
          <a:xfrm>
            <a:off x="4515161" y="293338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0" name="TextBox 20" hidden="0"/>
          <p:cNvSpPr txBox="1"/>
          <p:nvPr isPhoto="0" userDrawn="0"/>
        </p:nvSpPr>
        <p:spPr bwMode="auto">
          <a:xfrm>
            <a:off x="4532880" y="490706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1" name="TextBox 21" hidden="0"/>
          <p:cNvSpPr txBox="1"/>
          <p:nvPr isPhoto="0" userDrawn="0"/>
        </p:nvSpPr>
        <p:spPr bwMode="auto">
          <a:xfrm>
            <a:off x="6915216" y="490706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2" name="TextBox 22" hidden="0"/>
          <p:cNvSpPr txBox="1"/>
          <p:nvPr isPhoto="0" userDrawn="0"/>
        </p:nvSpPr>
        <p:spPr bwMode="auto">
          <a:xfrm>
            <a:off x="6960908" y="293679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3" name="TextBox 23" hidden="0"/>
          <p:cNvSpPr txBox="1"/>
          <p:nvPr isPhoto="0" userDrawn="0"/>
        </p:nvSpPr>
        <p:spPr bwMode="auto">
          <a:xfrm>
            <a:off x="9436246" y="293679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4" name="TextBox 24" hidden="0"/>
          <p:cNvSpPr txBox="1"/>
          <p:nvPr isPhoto="0" userDrawn="0"/>
        </p:nvSpPr>
        <p:spPr bwMode="auto">
          <a:xfrm>
            <a:off x="9370940" y="490706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5" name="TextBox 26" hidden="0"/>
          <p:cNvSpPr txBox="1"/>
          <p:nvPr isPhoto="0" userDrawn="0"/>
        </p:nvSpPr>
        <p:spPr bwMode="auto">
          <a:xfrm>
            <a:off x="2072339" y="4907067"/>
            <a:ext cx="85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партнер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26" name="TextBox 27" hidden="0"/>
          <p:cNvSpPr txBox="1"/>
          <p:nvPr isPhoto="0" userDrawn="0"/>
        </p:nvSpPr>
        <p:spPr bwMode="auto">
          <a:xfrm>
            <a:off x="1835677" y="3231757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3" tooltip="https://mos-medsestra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3" tooltip="https://mos-medsestra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27" name="TextBox 28" hidden="0"/>
          <p:cNvSpPr txBox="1"/>
          <p:nvPr isPhoto="0" userDrawn="0"/>
        </p:nvSpPr>
        <p:spPr bwMode="auto">
          <a:xfrm>
            <a:off x="4236356" y="3231756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4" tooltip="https://www.medwork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4" tooltip="https://www.medwork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28" name="TextBox 29" hidden="0"/>
          <p:cNvSpPr txBox="1"/>
          <p:nvPr isPhoto="0" userDrawn="0"/>
        </p:nvSpPr>
        <p:spPr bwMode="auto">
          <a:xfrm>
            <a:off x="9184770" y="3231756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5" tooltip="https://www.healthwaters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5" tooltip="https://www.healthwaters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29" name="TextBox 30" hidden="0"/>
          <p:cNvSpPr txBox="1"/>
          <p:nvPr isPhoto="0" userDrawn="0"/>
        </p:nvSpPr>
        <p:spPr bwMode="auto">
          <a:xfrm>
            <a:off x="6784091" y="3240718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6" tooltip="https://www.sechenov.ru/univers/structure/institute/institut-elektronnogo-meditsinskogo-obrazovaniya/podrazdeleniya/praxi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6" tooltip="https://www.sechenov.ru/univers/structure/institute/institut-elektronnogo-meditsinskogo-obrazovaniya/podrazdeleniya/praxi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30" name="TextBox 31" hidden="0"/>
          <p:cNvSpPr txBox="1"/>
          <p:nvPr isPhoto="0" userDrawn="0"/>
        </p:nvSpPr>
        <p:spPr bwMode="auto">
          <a:xfrm>
            <a:off x="1797220" y="5187292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7" tooltip="https://doverierehab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7" tooltip="https://doverierehab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31" name="TextBox 32" hidden="0"/>
          <p:cNvSpPr txBox="1"/>
          <p:nvPr isPhoto="0" userDrawn="0"/>
        </p:nvSpPr>
        <p:spPr bwMode="auto">
          <a:xfrm>
            <a:off x="4218637" y="5187292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8" tooltip="http://npkmedex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8" tooltip="http://npkmedex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32" name="TextBox 33" hidden="0"/>
          <p:cNvSpPr txBox="1"/>
          <p:nvPr isPhoto="0" userDrawn="0"/>
        </p:nvSpPr>
        <p:spPr bwMode="auto">
          <a:xfrm>
            <a:off x="6664384" y="5212360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9" tooltip="https://dema-med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19" tooltip="https://dema-med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  <p:sp>
        <p:nvSpPr>
          <p:cNvPr id="33" name="TextBox 34" hidden="0"/>
          <p:cNvSpPr txBox="1"/>
          <p:nvPr isPhoto="0" userDrawn="0"/>
        </p:nvSpPr>
        <p:spPr bwMode="auto">
          <a:xfrm>
            <a:off x="9074416" y="5187293"/>
            <a:ext cx="1450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20" tooltip="https://www.sintomed.ru/"/>
              </a:rPr>
              <a:t>с</a:t>
            </a:r>
            <a:r>
              <a:rPr lang="ru-RU" sz="1400" u="sng">
                <a:solidFill>
                  <a:srgbClr val="0F808A"/>
                </a:solidFill>
                <a:latin typeface="Arial"/>
                <a:cs typeface="Arial"/>
                <a:hlinkClick r:id="rId20" tooltip="https://www.sintomed.ru/"/>
              </a:rPr>
              <a:t>сылка на сайт</a:t>
            </a:r>
            <a:endParaRPr lang="ru-RU" sz="1400">
              <a:solidFill>
                <a:srgbClr val="0F808A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10" y="1039102"/>
            <a:ext cx="11454299" cy="5660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F808A"/>
                </a:solidFill>
                <a:latin typeface="Arial Black"/>
              </a:rPr>
              <a:t>Спонсор Форума</a:t>
            </a:r>
            <a:endParaRPr lang="ru-RU" sz="4800" b="1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sp>
        <p:nvSpPr>
          <p:cNvPr id="10" name="TextBox 34" hidden="0"/>
          <p:cNvSpPr txBox="1"/>
          <p:nvPr isPhoto="0" userDrawn="0"/>
        </p:nvSpPr>
        <p:spPr bwMode="auto">
          <a:xfrm>
            <a:off x="1855668" y="3380210"/>
            <a:ext cx="23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u="sng">
                <a:solidFill>
                  <a:srgbClr val="0F808A"/>
                </a:solidFill>
                <a:latin typeface="Arial"/>
                <a:cs typeface="Arial"/>
                <a:hlinkClick r:id="rId5" tooltip="https://www.armed.ru/"/>
              </a:rPr>
              <a:t>с</a:t>
            </a:r>
            <a:r>
              <a:rPr lang="ru-RU" sz="2400" u="sng">
                <a:solidFill>
                  <a:srgbClr val="0F808A"/>
                </a:solidFill>
                <a:latin typeface="Arial"/>
                <a:cs typeface="Arial"/>
                <a:hlinkClick r:id="rId5" tooltip="https://www.armed.ru/"/>
              </a:rPr>
              <a:t>сылка на сайт</a:t>
            </a:r>
            <a:endParaRPr lang="ru-RU" sz="2400">
              <a:solidFill>
                <a:srgbClr val="0F808A"/>
              </a:solidFill>
              <a:latin typeface="Arial"/>
              <a:cs typeface="Arial"/>
            </a:endParaRPr>
          </a:p>
        </p:txBody>
      </p:sp>
      <p:pic>
        <p:nvPicPr>
          <p:cNvPr id="11" name="Объект 35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6"/>
          <a:stretch/>
        </p:blipFill>
        <p:spPr bwMode="auto">
          <a:xfrm>
            <a:off x="842386" y="2171070"/>
            <a:ext cx="4372708" cy="1197473"/>
          </a:xfrm>
          <a:prstGeom prst="rect">
            <a:avLst/>
          </a:prstGeom>
        </p:spPr>
      </p:pic>
      <p:sp>
        <p:nvSpPr>
          <p:cNvPr id="12" name="Прямоугольник 36" hidden="0"/>
          <p:cNvSpPr/>
          <p:nvPr isPhoto="0" userDrawn="0"/>
        </p:nvSpPr>
        <p:spPr bwMode="auto">
          <a:xfrm>
            <a:off x="5562600" y="227260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>
                <a:latin typeface="Arial"/>
                <a:cs typeface="Arial"/>
              </a:rPr>
              <a:t>Компания </a:t>
            </a:r>
            <a:r>
              <a:rPr lang="ru-RU">
                <a:latin typeface="Arial"/>
                <a:cs typeface="Arial"/>
              </a:rPr>
              <a:t>Армед</a:t>
            </a:r>
            <a:r>
              <a:rPr lang="ru-RU">
                <a:latin typeface="Arial"/>
                <a:cs typeface="Arial"/>
              </a:rPr>
              <a:t> является одним из ведущих производителей и поставщиков медицинских товаров на российском рынке. </a:t>
            </a:r>
            <a:endParaRPr lang="ru-RU"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ru-RU"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>
                <a:latin typeface="Arial"/>
                <a:cs typeface="Arial"/>
              </a:rPr>
              <a:t>Уже </a:t>
            </a:r>
            <a:r>
              <a:rPr lang="ru-RU">
                <a:latin typeface="Arial"/>
                <a:cs typeface="Arial"/>
              </a:rPr>
              <a:t>27 лет продукция бренда помогает восстанавливать, поддерживать и укреплять здоровье людей, а медучреждения полагаются на технику </a:t>
            </a:r>
            <a:r>
              <a:rPr lang="ru-RU">
                <a:latin typeface="Arial"/>
                <a:cs typeface="Arial"/>
              </a:rPr>
              <a:t>Армед</a:t>
            </a:r>
            <a:r>
              <a:rPr lang="ru-RU">
                <a:latin typeface="Arial"/>
                <a:cs typeface="Arial"/>
              </a:rPr>
              <a:t>, когда вопрос касается жизней пациентов. </a:t>
            </a:r>
            <a:endParaRPr lang="ru-RU" b="0" i="0">
              <a:solidFill>
                <a:srgbClr val="241C2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622105" y="6359646"/>
            <a:ext cx="2743200" cy="365125"/>
          </a:xfrm>
        </p:spPr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5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 hidden="0"/>
          <p:cNvSpPr txBox="1"/>
          <p:nvPr isPhoto="0" userDrawn="0"/>
        </p:nvSpPr>
        <p:spPr bwMode="auto">
          <a:xfrm>
            <a:off x="347903" y="133229"/>
            <a:ext cx="26454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F808A"/>
                </a:solidFill>
                <a:latin typeface="Montserrat Bold"/>
              </a:rPr>
              <a:t>ТЕЗИСЫ ФОРУМА </a:t>
            </a:r>
            <a:endParaRPr/>
          </a:p>
        </p:txBody>
      </p:sp>
      <p:pic>
        <p:nvPicPr>
          <p:cNvPr id="7" name="Рисунок 14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pic>
        <p:nvPicPr>
          <p:cNvPr id="10" name="Рисунок 5" descr="Изображение выглядит как текст&#10;&#10;Автоматически созданное описание" hidden="0"/>
          <p:cNvPicPr>
            <a:picLocks noChangeAspect="1"/>
          </p:cNvPicPr>
          <p:nvPr isPhoto="0" userDrawn="0"/>
        </p:nvPicPr>
        <p:blipFill>
          <a:blip r:embed="rId5"/>
          <a:srcRect l="894" t="0" r="1" b="0"/>
          <a:stretch/>
        </p:blipFill>
        <p:spPr bwMode="auto">
          <a:xfrm>
            <a:off x="336430" y="1098550"/>
            <a:ext cx="11167287" cy="5257800"/>
          </a:xfrm>
          <a:prstGeom prst="rect">
            <a:avLst/>
          </a:prstGeom>
        </p:spPr>
      </p:pic>
      <p:sp>
        <p:nvSpPr>
          <p:cNvPr id="11" name="Прямоугольник 1" hidden="0"/>
          <p:cNvSpPr/>
          <p:nvPr isPhoto="0" userDrawn="0"/>
        </p:nvSpPr>
        <p:spPr bwMode="auto">
          <a:xfrm>
            <a:off x="336430" y="5883215"/>
            <a:ext cx="992038" cy="698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2" hidden="0"/>
          <p:cNvSpPr/>
          <p:nvPr isPhoto="0" userDrawn="0"/>
        </p:nvSpPr>
        <p:spPr bwMode="auto">
          <a:xfrm>
            <a:off x="10869283" y="5883215"/>
            <a:ext cx="560717" cy="47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5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 hidden="0"/>
          <p:cNvSpPr txBox="1"/>
          <p:nvPr isPhoto="0" userDrawn="0"/>
        </p:nvSpPr>
        <p:spPr bwMode="auto">
          <a:xfrm>
            <a:off x="347903" y="133229"/>
            <a:ext cx="96574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F808A"/>
                </a:solidFill>
                <a:latin typeface="Montserrat Bold"/>
              </a:rPr>
              <a:t>ЦЕЛЕВАЯ </a:t>
            </a:r>
            <a:r>
              <a:rPr lang="ru-RU" sz="2400">
                <a:solidFill>
                  <a:srgbClr val="0F808A"/>
                </a:solidFill>
                <a:latin typeface="Montserrat Bold"/>
              </a:rPr>
              <a:t>АУДИТОРИЯ ОНЛАЙН - ФОРУМА </a:t>
            </a:r>
            <a:endParaRPr lang="ru-RU" sz="2400">
              <a:solidFill>
                <a:srgbClr val="0F808A"/>
              </a:solidFill>
              <a:latin typeface="Montserrat Bold"/>
            </a:endParaRPr>
          </a:p>
        </p:txBody>
      </p:sp>
      <p:pic>
        <p:nvPicPr>
          <p:cNvPr id="7" name="Рисунок 2" descr="Изображение выглядит как текст&#10;&#10;Автоматически созданное описание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630546"/>
            <a:ext cx="12192000" cy="3596908"/>
          </a:xfrm>
          <a:prstGeom prst="rect">
            <a:avLst/>
          </a:prstGeom>
        </p:spPr>
      </p:pic>
      <p:sp>
        <p:nvSpPr>
          <p:cNvPr id="8" name="Прямоугольник: скругленные углы 10" hidden="0"/>
          <p:cNvSpPr/>
          <p:nvPr isPhoto="0" userDrawn="0"/>
        </p:nvSpPr>
        <p:spPr bwMode="auto">
          <a:xfrm>
            <a:off x="1287684" y="3525536"/>
            <a:ext cx="2291787" cy="988890"/>
          </a:xfrm>
          <a:prstGeom prst="roundRect">
            <a:avLst>
              <a:gd name="adj" fmla="val 16667"/>
            </a:avLst>
          </a:prstGeom>
          <a:solidFill>
            <a:srgbClr val="0F808A"/>
          </a:solidFill>
          <a:ln>
            <a:solidFill>
              <a:srgbClr val="65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Медицинские </a:t>
            </a:r>
            <a:endParaRPr/>
          </a:p>
          <a:p>
            <a:pPr algn="ctr">
              <a:defRPr/>
            </a:pPr>
            <a:r>
              <a:rPr lang="ru-RU"/>
              <a:t>сестры</a:t>
            </a:r>
            <a:endParaRPr/>
          </a:p>
        </p:txBody>
      </p:sp>
      <p:sp>
        <p:nvSpPr>
          <p:cNvPr id="9" name="Прямоугольник: скругленные углы 11" hidden="0"/>
          <p:cNvSpPr/>
          <p:nvPr isPhoto="0" userDrawn="0"/>
        </p:nvSpPr>
        <p:spPr bwMode="auto">
          <a:xfrm>
            <a:off x="4685713" y="3525536"/>
            <a:ext cx="2611055" cy="988890"/>
          </a:xfrm>
          <a:prstGeom prst="roundRect">
            <a:avLst>
              <a:gd name="adj" fmla="val 16667"/>
            </a:avLst>
          </a:prstGeom>
          <a:solidFill>
            <a:srgbClr val="0F808A"/>
          </a:solidFill>
          <a:ln>
            <a:solidFill>
              <a:srgbClr val="65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Главные и старшие медсестры</a:t>
            </a:r>
            <a:endParaRPr/>
          </a:p>
        </p:txBody>
      </p:sp>
      <p:sp>
        <p:nvSpPr>
          <p:cNvPr id="10" name="Прямоугольник: скругленные углы 12" hidden="0"/>
          <p:cNvSpPr/>
          <p:nvPr isPhoto="0" userDrawn="0"/>
        </p:nvSpPr>
        <p:spPr bwMode="auto">
          <a:xfrm>
            <a:off x="8263477" y="3525536"/>
            <a:ext cx="2640839" cy="988890"/>
          </a:xfrm>
          <a:prstGeom prst="roundRect">
            <a:avLst>
              <a:gd name="adj" fmla="val 16667"/>
            </a:avLst>
          </a:prstGeom>
          <a:solidFill>
            <a:srgbClr val="0F808A"/>
          </a:solidFill>
          <a:ln>
            <a:solidFill>
              <a:srgbClr val="65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Специалистам по обучению персонала</a:t>
            </a:r>
            <a:endParaRPr/>
          </a:p>
        </p:txBody>
      </p:sp>
      <p:sp>
        <p:nvSpPr>
          <p:cNvPr id="11" name="Прямоугольник: скругленные углы 13" hidden="0"/>
          <p:cNvSpPr/>
          <p:nvPr isPhoto="0" userDrawn="0"/>
        </p:nvSpPr>
        <p:spPr bwMode="auto">
          <a:xfrm>
            <a:off x="4685713" y="4916426"/>
            <a:ext cx="2640839" cy="1439923"/>
          </a:xfrm>
          <a:prstGeom prst="roundRect">
            <a:avLst>
              <a:gd name="adj" fmla="val 16667"/>
            </a:avLst>
          </a:prstGeom>
          <a:solidFill>
            <a:srgbClr val="0F808A"/>
          </a:solidFill>
          <a:ln>
            <a:solidFill>
              <a:srgbClr val="65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Медицинским директорам и управляющему персоналу в сфере здравоохранения</a:t>
            </a:r>
            <a:endParaRPr/>
          </a:p>
        </p:txBody>
      </p:sp>
      <p:pic>
        <p:nvPicPr>
          <p:cNvPr id="12" name="Рисунок 15" hidden="0"/>
          <p:cNvPicPr>
            <a:picLocks noChangeAspect="1"/>
          </p:cNvPicPr>
          <p:nvPr isPhoto="0" userDrawn="0"/>
        </p:nvPicPr>
        <p:blipFill>
          <a:blip r:embed="rId3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13" name="Рисунок 1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14" name="Рисунок 1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08" y="1039101"/>
            <a:ext cx="11454298" cy="566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F808A"/>
                </a:solidFill>
                <a:latin typeface="Arial Black"/>
              </a:rPr>
              <a:t>Цифры форума</a:t>
            </a:r>
            <a:endParaRPr lang="ru-RU" sz="4800" b="1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71D0E29-B750-520E-9106-DF6681BA8071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0"/>
            <a:ext cx="12191999" cy="14302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3" t="0" r="38397" b="0"/>
          <a:stretch/>
        </p:blipFill>
        <p:spPr bwMode="auto">
          <a:xfrm>
            <a:off x="10088592" y="154215"/>
            <a:ext cx="655606" cy="471538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3"/>
            <a:ext cx="1053250" cy="550930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5" y="108716"/>
            <a:ext cx="1071502" cy="562538"/>
          </a:xfrm>
          <a:prstGeom prst="rect">
            <a:avLst/>
          </a:prstGeom>
        </p:spPr>
      </p:pic>
      <p:sp>
        <p:nvSpPr>
          <p:cNvPr id="10" name="TextBox 3" hidden="0"/>
          <p:cNvSpPr txBox="1"/>
          <p:nvPr isPhoto="0" userDrawn="0"/>
        </p:nvSpPr>
        <p:spPr bwMode="auto">
          <a:xfrm flipH="0" flipV="0">
            <a:off x="3449025" y="2225249"/>
            <a:ext cx="6705599" cy="3779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7</a:t>
            </a: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5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городов 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часа прямых трансляций 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15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спикеров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20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тем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499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вопросов 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2569</a:t>
            </a:r>
            <a:r>
              <a:rPr lang="ru-RU" sz="3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обращений в чат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-751273" y="2340202"/>
            <a:ext cx="4425704" cy="3105149"/>
          </a:xfrm>
          <a:prstGeom prst="rect">
            <a:avLst/>
          </a:prstGeom>
        </p:spPr>
      </p:pic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8653635" y="2387827"/>
            <a:ext cx="4425704" cy="3105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10" y="1039102"/>
            <a:ext cx="11454299" cy="5660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F808A"/>
                </a:solidFill>
                <a:latin typeface="Arial Black"/>
              </a:rPr>
              <a:t>Количество участников</a:t>
            </a:r>
            <a:endParaRPr lang="ru-RU" sz="4800" b="1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sp>
        <p:nvSpPr>
          <p:cNvPr id="10" name="TextBox 3" hidden="0"/>
          <p:cNvSpPr txBox="1"/>
          <p:nvPr isPhoto="0" userDrawn="0"/>
        </p:nvSpPr>
        <p:spPr bwMode="auto">
          <a:xfrm>
            <a:off x="1792458" y="2853900"/>
            <a:ext cx="3171643" cy="192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  <a:cs typeface="Arial"/>
              </a:rPr>
              <a:t>В Форуме приняло участие более </a:t>
            </a:r>
            <a:endParaRPr/>
          </a:p>
          <a:p>
            <a:pPr>
              <a:defRPr/>
            </a:pPr>
            <a:r>
              <a:rPr lang="ru-RU" sz="2400" b="1">
                <a:solidFill>
                  <a:srgbClr val="0F808A"/>
                </a:solidFill>
                <a:latin typeface="Arial"/>
                <a:cs typeface="Arial"/>
              </a:rPr>
              <a:t>1 600 </a:t>
            </a:r>
            <a:r>
              <a:rPr lang="ru-RU" sz="2400">
                <a:latin typeface="Arial"/>
                <a:cs typeface="Arial"/>
              </a:rPr>
              <a:t>человек из более чем </a:t>
            </a:r>
            <a:endParaRPr/>
          </a:p>
          <a:p>
            <a:pPr>
              <a:defRPr/>
            </a:pPr>
            <a:r>
              <a:rPr lang="ru-RU" sz="2400" b="1">
                <a:solidFill>
                  <a:srgbClr val="0F808A"/>
                </a:solidFill>
                <a:latin typeface="Arial"/>
                <a:cs typeface="Arial"/>
              </a:rPr>
              <a:t>75</a:t>
            </a:r>
            <a:r>
              <a:rPr lang="ru-RU" sz="2400">
                <a:latin typeface="Arial"/>
                <a:cs typeface="Arial"/>
              </a:rPr>
              <a:t> городов</a:t>
            </a:r>
            <a:endParaRPr lang="ru-RU" sz="2400">
              <a:latin typeface="Arial"/>
              <a:cs typeface="Arial"/>
            </a:endParaRPr>
          </a:p>
        </p:txBody>
      </p:sp>
      <p:pic>
        <p:nvPicPr>
          <p:cNvPr id="11" name="Рисунок 5" hidden="0"/>
          <p:cNvPicPr>
            <a:picLocks noChangeAspect="1"/>
          </p:cNvPicPr>
          <p:nvPr isPhoto="0" userDrawn="0"/>
        </p:nvPicPr>
        <p:blipFill>
          <a:blip r:embed="rId5"/>
          <a:srcRect l="16417" t="10397" r="18176" b="10482"/>
          <a:stretch/>
        </p:blipFill>
        <p:spPr bwMode="auto">
          <a:xfrm>
            <a:off x="4571854" y="2150346"/>
            <a:ext cx="6396112" cy="386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10" y="1039102"/>
            <a:ext cx="11454299" cy="5660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F808A"/>
                </a:solidFill>
                <a:latin typeface="Arial Black"/>
              </a:rPr>
              <a:t>Международность Форума</a:t>
            </a:r>
            <a:endParaRPr lang="ru-RU" sz="4800" b="1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sp>
        <p:nvSpPr>
          <p:cNvPr id="10" name="TextBox 3" hidden="0"/>
          <p:cNvSpPr txBox="1"/>
          <p:nvPr isPhoto="0" userDrawn="0"/>
        </p:nvSpPr>
        <p:spPr bwMode="auto">
          <a:xfrm>
            <a:off x="1872844" y="3105110"/>
            <a:ext cx="3171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  <a:cs typeface="Arial"/>
              </a:rPr>
              <a:t>В форуме приняли участие слушатели </a:t>
            </a:r>
            <a:r>
              <a:rPr lang="ru-RU" sz="2400" b="1">
                <a:solidFill>
                  <a:srgbClr val="0F808A"/>
                </a:solidFill>
                <a:latin typeface="Arial"/>
                <a:cs typeface="Arial"/>
              </a:rPr>
              <a:t>из разных стран</a:t>
            </a:r>
            <a:endParaRPr lang="ru-RU" sz="2400" b="1">
              <a:solidFill>
                <a:srgbClr val="0F808A"/>
              </a:solidFill>
              <a:latin typeface="Arial"/>
              <a:cs typeface="Arial"/>
            </a:endParaRPr>
          </a:p>
        </p:txBody>
      </p:sp>
      <p:pic>
        <p:nvPicPr>
          <p:cNvPr id="11" name="Рисунок 2" hidden="0"/>
          <p:cNvPicPr>
            <a:picLocks noChangeAspect="1"/>
          </p:cNvPicPr>
          <p:nvPr isPhoto="0" userDrawn="0"/>
        </p:nvPicPr>
        <p:blipFill>
          <a:blip r:embed="rId5"/>
          <a:srcRect l="17605" t="0" r="23186" b="0"/>
          <a:stretch/>
        </p:blipFill>
        <p:spPr bwMode="auto">
          <a:xfrm>
            <a:off x="5044273" y="1705921"/>
            <a:ext cx="5572001" cy="4705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10" y="1039102"/>
            <a:ext cx="11454299" cy="5660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F808A"/>
                </a:solidFill>
                <a:latin typeface="Arial Black"/>
              </a:rPr>
              <a:t>Целевая аудитория</a:t>
            </a:r>
            <a:endParaRPr lang="ru-RU" sz="4800" b="1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sp>
        <p:nvSpPr>
          <p:cNvPr id="10" name="TextBox 3" hidden="0"/>
          <p:cNvSpPr txBox="1"/>
          <p:nvPr isPhoto="0" userDrawn="0"/>
        </p:nvSpPr>
        <p:spPr bwMode="auto">
          <a:xfrm flipH="0" flipV="0">
            <a:off x="1980698" y="2751403"/>
            <a:ext cx="3629525" cy="22860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Форум привлек к участию средний медицинский персонал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2400" b="1" i="0" u="none" strike="noStrike" cap="none" spc="0">
                <a:solidFill>
                  <a:srgbClr val="0F808A"/>
                </a:solidFill>
                <a:latin typeface="Arial"/>
                <a:ea typeface="Arial"/>
                <a:cs typeface="Arial"/>
              </a:rPr>
              <a:t>по 32 специальностям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5"/>
          <a:srcRect l="20387" t="0" r="15736" b="0"/>
          <a:stretch/>
        </p:blipFill>
        <p:spPr bwMode="auto">
          <a:xfrm flipH="0" flipV="0">
            <a:off x="5744549" y="1709957"/>
            <a:ext cx="4867274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3410" y="1039102"/>
            <a:ext cx="11454299" cy="5660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0F808A"/>
                </a:solidFill>
                <a:latin typeface="Arial Black"/>
              </a:rPr>
              <a:t>Организации</a:t>
            </a:r>
            <a:endParaRPr lang="ru-RU" sz="4800" b="1">
              <a:solidFill>
                <a:srgbClr val="0F808A"/>
              </a:solidFill>
              <a:latin typeface="Arial Black"/>
            </a:endParaRPr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9EED5CB-7A3F-420D-B3A3-B8E5FCD1686B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1"/>
            <a:ext cx="12192000" cy="14303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 hidden="0"/>
          <p:cNvPicPr>
            <a:picLocks noChangeAspect="1"/>
          </p:cNvPicPr>
          <p:nvPr isPhoto="0" userDrawn="0"/>
        </p:nvPicPr>
        <p:blipFill>
          <a:blip r:embed="rId2"/>
          <a:srcRect l="37934" t="0" r="38397" b="0"/>
          <a:stretch/>
        </p:blipFill>
        <p:spPr bwMode="auto">
          <a:xfrm>
            <a:off x="10088593" y="154216"/>
            <a:ext cx="655607" cy="471539"/>
          </a:xfrm>
          <a:prstGeom prst="rect">
            <a:avLst/>
          </a:prstGeom>
        </p:spPr>
      </p:pic>
      <p:pic>
        <p:nvPicPr>
          <p:cNvPr id="8" name="Рисунок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811576" y="120324"/>
            <a:ext cx="1053251" cy="550931"/>
          </a:xfrm>
          <a:prstGeom prst="rect">
            <a:avLst/>
          </a:prstGeom>
        </p:spPr>
      </p:pic>
      <p:pic>
        <p:nvPicPr>
          <p:cNvPr id="9" name="Рисунок 1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67966" y="108717"/>
            <a:ext cx="1071503" cy="562539"/>
          </a:xfrm>
          <a:prstGeom prst="rect">
            <a:avLst/>
          </a:prstGeom>
        </p:spPr>
      </p:pic>
      <p:sp>
        <p:nvSpPr>
          <p:cNvPr id="10" name="TextBox 3" hidden="0"/>
          <p:cNvSpPr txBox="1"/>
          <p:nvPr isPhoto="0" userDrawn="0"/>
        </p:nvSpPr>
        <p:spPr bwMode="auto">
          <a:xfrm>
            <a:off x="1627833" y="2368176"/>
            <a:ext cx="3567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  <a:cs typeface="Arial"/>
              </a:rPr>
              <a:t>В Форуме приняли участие медсестры как из </a:t>
            </a:r>
            <a:r>
              <a:rPr lang="ru-RU" sz="2400" b="1">
                <a:solidFill>
                  <a:srgbClr val="0F808A"/>
                </a:solidFill>
                <a:latin typeface="Arial"/>
                <a:cs typeface="Arial"/>
              </a:rPr>
              <a:t>государственных</a:t>
            </a:r>
            <a:r>
              <a:rPr lang="ru-RU" sz="2400">
                <a:latin typeface="Arial"/>
                <a:cs typeface="Arial"/>
              </a:rPr>
              <a:t>, так и из </a:t>
            </a:r>
            <a:r>
              <a:rPr lang="ru-RU" sz="2400" b="1">
                <a:solidFill>
                  <a:srgbClr val="0F808A"/>
                </a:solidFill>
                <a:latin typeface="Arial"/>
                <a:cs typeface="Arial"/>
              </a:rPr>
              <a:t>коммерческий </a:t>
            </a:r>
            <a:r>
              <a:rPr lang="ru-RU" sz="2400">
                <a:latin typeface="Arial"/>
                <a:cs typeface="Arial"/>
              </a:rPr>
              <a:t>организаций </a:t>
            </a:r>
            <a:endParaRPr lang="ru-RU" sz="2400" b="1">
              <a:solidFill>
                <a:srgbClr val="0F808A"/>
              </a:solidFill>
              <a:latin typeface="Arial"/>
              <a:cs typeface="Arial"/>
            </a:endParaRPr>
          </a:p>
        </p:txBody>
      </p:sp>
      <p:pic>
        <p:nvPicPr>
          <p:cNvPr id="11" name="Рисунок 6" hidden="0"/>
          <p:cNvPicPr>
            <a:picLocks noChangeAspect="1"/>
          </p:cNvPicPr>
          <p:nvPr isPhoto="0" userDrawn="0"/>
        </p:nvPicPr>
        <p:blipFill>
          <a:blip r:embed="rId5"/>
          <a:srcRect l="18593" t="0" r="18373" b="0"/>
          <a:stretch/>
        </p:blipFill>
        <p:spPr bwMode="auto">
          <a:xfrm>
            <a:off x="5678908" y="1679938"/>
            <a:ext cx="5220308" cy="4140936"/>
          </a:xfrm>
          <a:prstGeom prst="rect">
            <a:avLst/>
          </a:prstGeom>
        </p:spPr>
      </p:pic>
      <p:sp>
        <p:nvSpPr>
          <p:cNvPr id="12" name="Прямоугольник 2" hidden="0"/>
          <p:cNvSpPr/>
          <p:nvPr isPhoto="0" userDrawn="0"/>
        </p:nvSpPr>
        <p:spPr bwMode="auto">
          <a:xfrm flipH="0" flipV="0">
            <a:off x="1627832" y="4546410"/>
            <a:ext cx="4079631" cy="863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Из коммерческих активное участие принимали 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главные 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и старшие 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медсестры:</a:t>
            </a:r>
            <a:endParaRPr sz="1200" b="0">
              <a:latin typeface="Open Sans Semibold"/>
              <a:ea typeface="Open Sans Semibold"/>
              <a:cs typeface="Open Sans Semibold"/>
            </a:endParaRPr>
          </a:p>
          <a:p>
            <a:pPr>
              <a:defRPr/>
            </a:pPr>
            <a:r>
              <a:rPr lang="ru-RU" sz="1200" b="0">
                <a:latin typeface="Open Sans Semibold"/>
                <a:ea typeface="Open Sans Semibold"/>
                <a:cs typeface="Open Sans Semibold"/>
              </a:rPr>
              <a:t>«Доктор рядом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», «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Мать и Дитя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», «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Лаборатория 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Гемотест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», «</a:t>
            </a:r>
            <a:r>
              <a:rPr lang="ru-RU" sz="1200" b="0">
                <a:latin typeface="Open Sans Semibold"/>
                <a:ea typeface="Open Sans Semibold"/>
                <a:cs typeface="Open Sans Semibold"/>
              </a:rPr>
              <a:t>Консультант ТУЛА»</a:t>
            </a:r>
            <a:endParaRPr sz="1200" b="0">
              <a:latin typeface="Open Sans Semibold"/>
              <a:ea typeface="Open Sans Semibold"/>
              <a:cs typeface="Open Sa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43409" y="1079293"/>
            <a:ext cx="11454298" cy="7209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rgbClr val="0F808A"/>
                </a:solidFill>
                <a:latin typeface="Arial Black"/>
                <a:ea typeface="Arial Black"/>
                <a:cs typeface="Arial Black"/>
              </a:rPr>
              <a:t>Основные иде</a:t>
            </a:r>
            <a:r>
              <a:rPr lang="ru-RU" sz="3600" b="1" i="0" u="none" strike="noStrike" cap="none" spc="0">
                <a:solidFill>
                  <a:srgbClr val="0F808A"/>
                </a:solidFill>
                <a:latin typeface="Arial Black"/>
                <a:ea typeface="Arial Black"/>
                <a:cs typeface="Arial Black"/>
              </a:rPr>
              <a:t>и форума, </a:t>
            </a:r>
            <a:br>
              <a:rPr lang="ru-RU" sz="3600" b="1" i="0" u="none" strike="noStrike" cap="none" spc="0">
                <a:solidFill>
                  <a:srgbClr val="0F808A"/>
                </a:solidFill>
                <a:latin typeface="Arial Black"/>
                <a:ea typeface="Arial Black"/>
                <a:cs typeface="Arial Black"/>
              </a:rPr>
            </a:br>
            <a:r>
              <a:rPr lang="ru-RU" sz="3600" b="1" i="0" u="none" strike="noStrike" cap="none" spc="0">
                <a:solidFill>
                  <a:srgbClr val="0F808A"/>
                </a:solidFill>
                <a:latin typeface="Arial Black"/>
                <a:ea typeface="Arial Black"/>
                <a:cs typeface="Arial Black"/>
              </a:rPr>
              <a:t>которые мы будем воплощать в 2021</a:t>
            </a:r>
            <a:endParaRPr sz="2800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831223B-B616-1E2A-27EC-45A583C81A76}" type="slidenum">
              <a:rPr lang="ru-RU"/>
              <a:t/>
            </a:fld>
            <a:endParaRPr lang="ru-RU"/>
          </a:p>
        </p:txBody>
      </p:sp>
      <p:cxnSp>
        <p:nvCxnSpPr>
          <p:cNvPr id="6" name="Прямая соединительная линия 17" hidden="0"/>
          <p:cNvCxnSpPr>
            <a:cxnSpLocks/>
          </p:cNvCxnSpPr>
          <p:nvPr isPhoto="0" userDrawn="0"/>
        </p:nvCxnSpPr>
        <p:spPr bwMode="auto">
          <a:xfrm>
            <a:off x="0" y="750450"/>
            <a:ext cx="12191999" cy="14302"/>
          </a:xfrm>
          <a:prstGeom prst="line">
            <a:avLst/>
          </a:prstGeom>
          <a:ln w="31750">
            <a:gradFill>
              <a:gsLst>
                <a:gs pos="0">
                  <a:srgbClr val="65B8CB"/>
                </a:gs>
                <a:gs pos="100000">
                  <a:srgbClr val="0F808A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967965" y="108716"/>
            <a:ext cx="1071502" cy="562538"/>
          </a:xfrm>
          <a:prstGeom prst="rect">
            <a:avLst/>
          </a:prstGeom>
        </p:spPr>
      </p:pic>
      <p:sp>
        <p:nvSpPr>
          <p:cNvPr id="8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1187433" y="2136774"/>
            <a:ext cx="10186391" cy="421957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3E3E3E"/>
                </a:solidFill>
                <a:latin typeface="Arial"/>
                <a:ea typeface="Arial"/>
                <a:cs typeface="Arial"/>
              </a:rPr>
              <a:t>обучение медицинских работников: как легко и просто работать с системой НМО;</a:t>
            </a:r>
            <a:endParaRPr sz="2000" b="0" i="0" u="none">
              <a:solidFill>
                <a:srgbClr val="3E3E3E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3E3E3E"/>
                </a:solidFill>
                <a:latin typeface="Arial"/>
                <a:ea typeface="Arial"/>
                <a:cs typeface="Arial"/>
              </a:rPr>
              <a:t>проведение межрегиональных онлайн-мероприятий на темы актуальных нововведений в системе здравоохранения с начислением балов НМО;</a:t>
            </a:r>
            <a:endParaRPr sz="2000" b="0" i="0" u="none">
              <a:solidFill>
                <a:srgbClr val="3E3E3E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3E3E3E"/>
                </a:solidFill>
                <a:latin typeface="Arial"/>
                <a:ea typeface="Arial"/>
                <a:cs typeface="Arial"/>
              </a:rPr>
              <a:t>развивать систему обмена опыта между регионами в формате онлайн-мероприятий;</a:t>
            </a:r>
            <a:endParaRPr sz="2000" b="0" i="0" u="none">
              <a:solidFill>
                <a:srgbClr val="3E3E3E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3E3E3E"/>
                </a:solidFill>
                <a:latin typeface="Arial"/>
                <a:ea typeface="Arial"/>
                <a:cs typeface="Arial"/>
              </a:rPr>
              <a:t>льготное и обучение сестринского персонала компьютерной грамотности, автоматизации бизнес-процессов, интернет-грамотности;</a:t>
            </a:r>
            <a:endParaRPr sz="2000" b="0" i="0" u="none">
              <a:solidFill>
                <a:srgbClr val="3E3E3E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3E3E3E"/>
                </a:solidFill>
                <a:latin typeface="Arial"/>
                <a:ea typeface="Arial"/>
                <a:cs typeface="Arial"/>
              </a:rPr>
              <a:t>повысить долю цифровой грамотности среднего медицинского персонала;</a:t>
            </a:r>
            <a:endParaRPr sz="2000" b="0" i="0" u="none">
              <a:solidFill>
                <a:srgbClr val="3E3E3E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3E3E3E"/>
                </a:solidFill>
                <a:latin typeface="Arial"/>
                <a:ea typeface="Arial"/>
                <a:cs typeface="Arial"/>
              </a:rPr>
              <a:t>анонсировать информацию о государственных и коммерческих симуляционных центрах, где сотрудники могут повышать квалификацию: платно и на льготной основе.</a:t>
            </a:r>
            <a:endParaRPr sz="2000" b="0" i="0" u="none">
              <a:solidFill>
                <a:srgbClr val="3E3E3E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R7-Office/6.3.1.43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dc:identifier/>
  <dc:language/>
  <cp:lastModifiedBy>Владислав Иванов</cp:lastModifiedBy>
  <cp:revision>614</cp:revision>
  <dcterms:created xsi:type="dcterms:W3CDTF">2019-11-26T14:15:35Z</dcterms:created>
  <dcterms:modified xsi:type="dcterms:W3CDTF">2021-11-11T09:26:20Z</dcterms:modified>
  <cp:category/>
  <cp:contentStatus/>
  <cp:version/>
</cp:coreProperties>
</file>